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5"/>
    <p:sldMasterId id="2147483679" r:id="rId6"/>
    <p:sldMasterId id="214748368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Overpas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9EF7C5-A1E7-47A0-8845-2F95ACCE9520}">
  <a:tblStyle styleId="{E69EF7C5-A1E7-47A0-8845-2F95ACCE9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3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2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5.xml"/><Relationship Id="rId35" Type="http://schemas.openxmlformats.org/officeDocument/2006/relationships/font" Target="fonts/Overpass-bold.fntdata"/><Relationship Id="rId12" Type="http://schemas.openxmlformats.org/officeDocument/2006/relationships/slide" Target="slides/slide4.xml"/><Relationship Id="rId34" Type="http://schemas.openxmlformats.org/officeDocument/2006/relationships/font" Target="fonts/Overpass-regular.fntdata"/><Relationship Id="rId15" Type="http://schemas.openxmlformats.org/officeDocument/2006/relationships/slide" Target="slides/slide7.xml"/><Relationship Id="rId37" Type="http://schemas.openxmlformats.org/officeDocument/2006/relationships/font" Target="fonts/Overpass-boldItalic.fntdata"/><Relationship Id="rId14" Type="http://schemas.openxmlformats.org/officeDocument/2006/relationships/slide" Target="slides/slide6.xml"/><Relationship Id="rId36" Type="http://schemas.openxmlformats.org/officeDocument/2006/relationships/font" Target="fonts/Overpass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5edcb2a16_2_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5edcb2a1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f17f1f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5f17f1f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f17f1f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f17f1f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5f17f1f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5f17f1f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f17f1ff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f17f1ff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5f17f1ff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5f17f1ff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f17f1ff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f17f1ff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f17f1f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f17f1f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5f17f1ff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5f17f1ff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5f17f1ff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5f17f1ff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5f17f1ff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5f17f1f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edcb2a16_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edcb2a16_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5edcb2a1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5edcb2a1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5f17f1ff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5f17f1ff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edcb2a16_6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edcb2a16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5edcb2a1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5edcb2a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edcb2a1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edcb2a1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edcb2a1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5edcb2a1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edcb2a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edcb2a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f17f1f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f17f1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f17f1f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f17f1f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uctur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29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3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Title and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85800" y="1543050"/>
            <a:ext cx="77709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 b="0" i="0" sz="1600" u="none">
                <a:solidFill>
                  <a:srgbClr val="000000"/>
                </a:solidFill>
              </a:defRPr>
            </a:lvl2pPr>
            <a:lvl3pPr indent="-317500" lvl="2" marL="1371600" rtl="0" algn="l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SzPts val="1400"/>
              <a:buChar char="■"/>
              <a:defRPr b="0" i="0" sz="1800" u="none">
                <a:solidFill>
                  <a:srgbClr val="013242"/>
                </a:solidFill>
              </a:defRPr>
            </a:lvl3pPr>
            <a:lvl4pPr indent="-317500" lvl="3" marL="1828800" rtl="0" algn="l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b="0" i="0" sz="1800" u="none">
                <a:solidFill>
                  <a:srgbClr val="013242"/>
                </a:solidFill>
              </a:defRPr>
            </a:lvl4pPr>
            <a:lvl5pPr indent="-317500" lvl="4" marL="2286000" rtl="0" algn="l">
              <a:lnSpc>
                <a:spcPct val="106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 b="0" i="0" sz="1800" u="none">
                <a:solidFill>
                  <a:srgbClr val="013242"/>
                </a:solidFill>
              </a:defRPr>
            </a:lvl5pPr>
            <a:lvl6pPr indent="-317500" lvl="5" marL="2743200" rtl="0" algn="l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 b="0" i="0" sz="1800" u="none">
                <a:solidFill>
                  <a:srgbClr val="013242"/>
                </a:solidFill>
              </a:defRPr>
            </a:lvl6pPr>
            <a:lvl7pPr indent="-317500" lvl="6" marL="3200400" rtl="0" algn="l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 b="0" i="0" sz="1800" u="none">
                <a:solidFill>
                  <a:srgbClr val="013242"/>
                </a:solidFill>
              </a:defRPr>
            </a:lvl7pPr>
            <a:lvl8pPr indent="-317500" lvl="7" marL="3657600" rtl="0" algn="l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 b="0" i="0" sz="1800" u="none">
                <a:solidFill>
                  <a:srgbClr val="013242"/>
                </a:solidFill>
              </a:defRPr>
            </a:lvl8pPr>
            <a:lvl9pPr indent="-317500" lvl="8" marL="4114800" rtl="0" algn="l">
              <a:lnSpc>
                <a:spcPct val="106000"/>
              </a:lnSpc>
              <a:spcBef>
                <a:spcPts val="200"/>
              </a:spcBef>
              <a:spcAft>
                <a:spcPts val="200"/>
              </a:spcAft>
              <a:buSzPts val="1400"/>
              <a:buChar char="■"/>
              <a:defRPr b="0" i="0" sz="1800" u="none">
                <a:solidFill>
                  <a:srgbClr val="013242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29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left, text right">
  <p:cSld name="logos left, text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2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text">
  <p:cSld name="two columns,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subTitle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3" type="body"/>
          </p:nvPr>
        </p:nvSpPr>
        <p:spPr>
          <a:xfrm>
            <a:off x="4968350" y="2367375"/>
            <a:ext cx="33489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86" name="Google Shape;86;p21"/>
          <p:cNvSpPr txBox="1"/>
          <p:nvPr>
            <p:ph idx="4" type="subTitle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5" type="body"/>
          </p:nvPr>
        </p:nvSpPr>
        <p:spPr>
          <a:xfrm>
            <a:off x="826525" y="2367375"/>
            <a:ext cx="33489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826650" y="1005975"/>
            <a:ext cx="7558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2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3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4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5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6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7" type="subTitle"/>
          </p:nvPr>
        </p:nvSpPr>
        <p:spPr>
          <a:xfrm>
            <a:off x="826650" y="2616317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8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9" type="subTitle"/>
          </p:nvPr>
        </p:nvSpPr>
        <p:spPr>
          <a:xfrm>
            <a:off x="4630950" y="2616317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3" type="subTitle"/>
          </p:nvPr>
        </p:nvSpPr>
        <p:spPr>
          <a:xfrm>
            <a:off x="826650" y="2942567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4" type="subTitle"/>
          </p:nvPr>
        </p:nvSpPr>
        <p:spPr>
          <a:xfrm>
            <a:off x="826650" y="323351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5" type="subTitle"/>
          </p:nvPr>
        </p:nvSpPr>
        <p:spPr>
          <a:xfrm>
            <a:off x="4630950" y="2942567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6" type="subTitle"/>
          </p:nvPr>
        </p:nvSpPr>
        <p:spPr>
          <a:xfrm>
            <a:off x="4630950" y="323351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7" type="subTitle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8" type="subTitle"/>
          </p:nvPr>
        </p:nvSpPr>
        <p:spPr>
          <a:xfrm>
            <a:off x="826650" y="385070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9" type="subTitle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20" type="subTitle"/>
          </p:nvPr>
        </p:nvSpPr>
        <p:spPr>
          <a:xfrm>
            <a:off x="4630950" y="385070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rgbClr val="4C4C4C"/>
                </a:solidFill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">
  <p:cSld name="text left, graphic righ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 1">
  <p:cSld name="text left, graphic right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eft, text right">
  <p:cSld name="graphic left, text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graphics">
  <p:cSld name="two columns, graphic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2" type="subTitle"/>
          </p:nvPr>
        </p:nvSpPr>
        <p:spPr>
          <a:xfrm>
            <a:off x="4968475" y="2753152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3" type="body"/>
          </p:nvPr>
        </p:nvSpPr>
        <p:spPr>
          <a:xfrm>
            <a:off x="4968350" y="3138577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129" name="Google Shape;129;p26"/>
          <p:cNvSpPr txBox="1"/>
          <p:nvPr>
            <p:ph idx="4" type="subTitle"/>
          </p:nvPr>
        </p:nvSpPr>
        <p:spPr>
          <a:xfrm>
            <a:off x="826650" y="2753152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5" type="body"/>
          </p:nvPr>
        </p:nvSpPr>
        <p:spPr>
          <a:xfrm>
            <a:off x="826525" y="3138577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graphics">
  <p:cSld name="three columns, graphic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2" type="subTitle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3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137" name="Google Shape;137;p27"/>
          <p:cNvSpPr txBox="1"/>
          <p:nvPr>
            <p:ph idx="4" type="subTitle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5" type="body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139" name="Google Shape;139;p27"/>
          <p:cNvSpPr txBox="1"/>
          <p:nvPr>
            <p:ph idx="6" type="subTitle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7" type="body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300"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457185" y="1203525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5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500"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300"/>
              </a:spcBef>
              <a:spcAft>
                <a:spcPts val="0"/>
              </a:spcAft>
              <a:buSzPts val="1400"/>
              <a:buChar char="○"/>
              <a:defRPr sz="1500"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300"/>
              </a:spcBef>
              <a:spcAft>
                <a:spcPts val="0"/>
              </a:spcAft>
              <a:buSzPts val="1400"/>
              <a:buChar char="■"/>
              <a:defRPr sz="1500"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300"/>
              </a:spcBef>
              <a:spcAft>
                <a:spcPts val="0"/>
              </a:spcAft>
              <a:buSzPts val="1400"/>
              <a:buChar char="○"/>
              <a:defRPr sz="1500"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300"/>
              </a:spcBef>
              <a:spcAft>
                <a:spcPts val="0"/>
              </a:spcAft>
              <a:buSzPts val="14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2" type="body"/>
          </p:nvPr>
        </p:nvSpPr>
        <p:spPr>
          <a:xfrm>
            <a:off x="4674036" y="1203525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5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500"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300"/>
              </a:spcBef>
              <a:spcAft>
                <a:spcPts val="0"/>
              </a:spcAft>
              <a:buSzPts val="1400"/>
              <a:buChar char="○"/>
              <a:defRPr sz="1500"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300"/>
              </a:spcBef>
              <a:spcAft>
                <a:spcPts val="0"/>
              </a:spcAft>
              <a:buSzPts val="1400"/>
              <a:buChar char="■"/>
              <a:defRPr sz="1500"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300"/>
              </a:spcBef>
              <a:spcAft>
                <a:spcPts val="0"/>
              </a:spcAft>
              <a:buSzPts val="1400"/>
              <a:buChar char="○"/>
              <a:defRPr sz="1500"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300"/>
              </a:spcBef>
              <a:spcAft>
                <a:spcPts val="0"/>
              </a:spcAft>
              <a:buSzPts val="14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9">
  <p:cSld name="TITLE_9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83800" lIns="83800" spcFirstLastPara="1" rIns="83800" wrap="square" tIns="8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9"/>
          <p:cNvSpPr txBox="1"/>
          <p:nvPr>
            <p:ph idx="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CUSTOM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83800" lIns="83800" spcFirstLastPara="1" rIns="83800" wrap="square" tIns="83800">
            <a:noAutofit/>
          </a:bodyPr>
          <a:lstStyle>
            <a:lvl1pPr lvl="0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2438400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31"/>
          <p:cNvSpPr txBox="1"/>
          <p:nvPr>
            <p:ph idx="1" type="subTitle"/>
          </p:nvPr>
        </p:nvSpPr>
        <p:spPr>
          <a:xfrm>
            <a:off x="2438400" y="2971800"/>
            <a:ext cx="50292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2" type="subTitle"/>
          </p:nvPr>
        </p:nvSpPr>
        <p:spPr>
          <a:xfrm>
            <a:off x="2438400" y="34290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1">
  <p:cSld name="text 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2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83800" lIns="83800" spcFirstLastPara="1" rIns="83800" wrap="square" tIns="8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3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3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3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3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3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30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arge.png"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3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826650" y="1360217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7675" y="4845405"/>
            <a:ext cx="532200" cy="170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file.pnq.redhat.com/vjadhav/networking/CCNA%20Routing%20and%20Switching%20Study%20Guide%20-%20Todd%20Lammle.pdf" TargetMode="External"/><Relationship Id="rId4" Type="http://schemas.openxmlformats.org/officeDocument/2006/relationships/hyperlink" Target="http://file.pnq.redhat.com/vjadhav/networking/CCNA%20Routing%20and%20Switching%20Study%20Guide%20-%20Todd%20Lammle.pdf" TargetMode="External"/><Relationship Id="rId9" Type="http://schemas.openxmlformats.org/officeDocument/2006/relationships/hyperlink" Target="http://file.pnq.redhat.com/vjadhav/networking/c7200-advipservicesk9-mz.152-4.S5.bin" TargetMode="External"/><Relationship Id="rId5" Type="http://schemas.openxmlformats.org/officeDocument/2006/relationships/hyperlink" Target="http://file.pnq.redhat.com/vjadhav/networking/CCNA%20Routing%20and%20Switching%20Study%20Guide%20-%20Todd%20Lammle.pdf" TargetMode="External"/><Relationship Id="rId6" Type="http://schemas.openxmlformats.org/officeDocument/2006/relationships/hyperlink" Target="https://tools.ietf.org/html/rfc2453" TargetMode="External"/><Relationship Id="rId7" Type="http://schemas.openxmlformats.org/officeDocument/2006/relationships/hyperlink" Target="https://docs.gns3.com/1QXVIihk7dsOL7Xr7Bmz4zRzTsJ02wklfImGuHwTlaA4/index.html#h.odi1imgo08q0" TargetMode="External"/><Relationship Id="rId8" Type="http://schemas.openxmlformats.org/officeDocument/2006/relationships/hyperlink" Target="http://file.pnq.redhat.com/vjadhav/networking/C3725-AD.BI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247650" y="2228850"/>
            <a:ext cx="86622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verpass"/>
                <a:ea typeface="Overpass"/>
                <a:cs typeface="Overpass"/>
                <a:sym typeface="Overpass"/>
              </a:rPr>
              <a:t>         Dynamic Routing Protocol(RIP) On GNS3 Using Cisco IOS</a:t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verpass"/>
                <a:ea typeface="Overpass"/>
                <a:cs typeface="Overpass"/>
                <a:sym typeface="Overpass"/>
              </a:rPr>
              <a:t>                                                           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Vishwanath Jadhav                                                                                             </a:t>
            </a:r>
            <a:r>
              <a:rPr b="0" lang="en" sz="1400">
                <a:latin typeface="Overpass"/>
                <a:ea typeface="Overpass"/>
                <a:cs typeface="Overpass"/>
                <a:sym typeface="Overpass"/>
              </a:rPr>
              <a:t>20/03/2019</a:t>
            </a:r>
            <a:endParaRPr b="0" sz="14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/>
              <a:t>Routing Protocol Clases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Advance distance vector: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 routing protocols are combination of distance vector routing protocols and link-state routing.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To keep the neighbourship, router uses periodic keepalive messages like Link-state routing protocols.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Like link-state it shares partial updates are send to neighbours when change occurs.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Router gets overall network information from the neighbor routers just like distance vector protocols. Eg: EIGRP(Open Source).</a:t>
            </a:r>
            <a:endParaRPr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Dynamic routing protocol basics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GNS3 is GNU network simulator(Open Source).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GNS3 is multi-vendor platform(L2, L3 layer devices can be simulated using IOS or JunOS).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Complex network topology can be simulated on GNS3.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What is GNS3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Cisco Internetwork Operating System for Cisco devices.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IOS provide </a:t>
            </a:r>
            <a:r>
              <a:rPr lang="en"/>
              <a:t>command line</a:t>
            </a:r>
            <a:r>
              <a:rPr lang="en"/>
              <a:t> interface to administrate the devices.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has different </a:t>
            </a:r>
            <a:r>
              <a:rPr lang="en"/>
              <a:t>privilege</a:t>
            </a:r>
            <a:r>
              <a:rPr lang="en"/>
              <a:t> modes.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User mode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Privilege</a:t>
            </a:r>
            <a:r>
              <a:rPr lang="en"/>
              <a:t> mode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Global configuration mode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Running configurations can be saved as startup configurations.</a:t>
            </a:r>
            <a:endParaRPr/>
          </a:p>
        </p:txBody>
      </p:sp>
      <p:sp>
        <p:nvSpPr>
          <p:cNvPr id="240" name="Google Shape;240;p45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Cisco IOS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RFC details (RFC 2453)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Routing Information Protocol.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Distance vector routing protocol.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Works on </a:t>
            </a:r>
            <a:r>
              <a:rPr lang="en"/>
              <a:t>Bellman</a:t>
            </a:r>
            <a:r>
              <a:rPr lang="en"/>
              <a:t> Ford </a:t>
            </a:r>
            <a:r>
              <a:rPr lang="en"/>
              <a:t>algorithm.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Application layer process with UDP port number(520), uses 224.0.0.9 as the multicast address to export its routes.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Administrative distance is (120) i.e trustworthiness.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RIP-v1(Classful i.e Same netmask for all the networks eg. 12.1.1.0/24, Loopback: 11.1.1.2/24, 22.1.1.2/24).</a:t>
            </a:r>
            <a:endParaRPr/>
          </a:p>
        </p:txBody>
      </p:sp>
      <p:sp>
        <p:nvSpPr>
          <p:cNvPr id="246" name="Google Shape;246;p46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74" y="3118725"/>
            <a:ext cx="50381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RFC details (RFC 2453)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RIP-V2(Classless 12.1.1.0/24, 22.1.1.2/32, 11.1.1.2/32)</a:t>
            </a:r>
            <a:endParaRPr/>
          </a:p>
        </p:txBody>
      </p:sp>
      <p:sp>
        <p:nvSpPr>
          <p:cNvPr id="253" name="Google Shape;253;p47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</a:t>
            </a:r>
            <a:endParaRPr/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175" y="2430213"/>
            <a:ext cx="55816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Timers: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RIP has a u</a:t>
            </a:r>
            <a:r>
              <a:rPr lang="en"/>
              <a:t>pdate timer is of 30 seconds, it sends routing table updates to neighbor routers.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Hold on timer, router will hold the table entry for 180sec, if router do not received any update for the route it will start delete route process.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Router will keep the route which is under deletion process till Garbage-Collection timer timeouts.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Path Selection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Path selection is done based on metric value.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either the router gets down then routing tables gets converged with latest </a:t>
            </a:r>
            <a:r>
              <a:rPr lang="en" sz="1500"/>
              <a:t>Routing tables</a:t>
            </a:r>
            <a:r>
              <a:rPr lang="en"/>
              <a:t>.</a:t>
            </a:r>
            <a:endParaRPr sz="15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0" name="Google Shape;260;p48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Split Horizon: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Helps to avoid route poisoning: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RIP protocol do not take route updates from </a:t>
            </a:r>
            <a:r>
              <a:rPr lang="en"/>
              <a:t>neighbor</a:t>
            </a:r>
            <a:r>
              <a:rPr lang="en" sz="1500"/>
              <a:t> router connected to the interface on which it has already send a router updat</a:t>
            </a:r>
            <a:r>
              <a:rPr lang="en"/>
              <a:t>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9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Triggered Updates: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If there is any change in the topology, then router will send updates to neighbour routers.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Router will update its routing table even though the metric value for the routes is high or low than the existing one.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0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Message Formats(refer pcap files):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Protocol </a:t>
            </a:r>
            <a:r>
              <a:rPr lang="en"/>
              <a:t>Extension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Address Family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Route Tag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IP Address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Netmask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Next Hop (0.0.0.0) if next hop is not directly rechable then it should be treated as 0.0.0.0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1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4" name="Google Shape;284;p52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Demo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RIP protocol on GNS3</a:t>
            </a:r>
            <a:endParaRPr/>
          </a:p>
        </p:txBody>
      </p:sp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00" y="521100"/>
            <a:ext cx="7490701" cy="3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826650" y="0"/>
            <a:ext cx="7490700" cy="7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5"/>
          <p:cNvSpPr txBox="1"/>
          <p:nvPr>
            <p:ph idx="2" type="body"/>
          </p:nvPr>
        </p:nvSpPr>
        <p:spPr>
          <a:xfrm>
            <a:off x="826700" y="669225"/>
            <a:ext cx="74907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Routing Protocols.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Routing Methods.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routing protocols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GNS3.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IOS.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RIP protocol.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RIP on GNS3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</p:txBody>
      </p:sp>
      <p:sp>
        <p:nvSpPr>
          <p:cNvPr id="291" name="Google Shape;291;p53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CCNA </a:t>
            </a:r>
            <a:r>
              <a:rPr lang="en" u="sng">
                <a:solidFill>
                  <a:schemeClr val="hlink"/>
                </a:solidFill>
                <a:hlinkClick r:id="rId4"/>
              </a:rPr>
              <a:t>certification</a:t>
            </a:r>
            <a:r>
              <a:rPr lang="en" u="sng">
                <a:solidFill>
                  <a:schemeClr val="hlink"/>
                </a:solidFill>
                <a:hlinkClick r:id="rId5"/>
              </a:rPr>
              <a:t> guide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RFC_2453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GNS3 installation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Router images for GNS3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C3725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C7200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Thank you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4"/>
          <p:cNvSpPr txBox="1"/>
          <p:nvPr/>
        </p:nvSpPr>
        <p:spPr>
          <a:xfrm>
            <a:off x="1789650" y="2768075"/>
            <a:ext cx="556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Vishwanath Jadhav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Routing Protocols</a:t>
            </a:r>
            <a:endParaRPr/>
          </a:p>
        </p:txBody>
      </p:sp>
      <p:sp>
        <p:nvSpPr>
          <p:cNvPr id="185" name="Google Shape;185;p36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Definition: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lphaLcPeriod"/>
            </a:pPr>
            <a:r>
              <a:rPr lang="en"/>
              <a:t>D</a:t>
            </a:r>
            <a:r>
              <a:rPr lang="en"/>
              <a:t>elevers packet from one device in one network to other device on another network through best path, irrespective of host.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lphaLcPeriod"/>
            </a:pPr>
            <a:r>
              <a:rPr lang="en"/>
              <a:t>When do we use router ? Router is used only when network is not connected to the device/host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lphaLcPeriod"/>
            </a:pPr>
            <a:r>
              <a:rPr lang="en"/>
              <a:t>When network is not connected then need to use static route or dynamic routing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affects the routing: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Destination address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Neighbour router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Possible </a:t>
            </a:r>
            <a:r>
              <a:rPr lang="en"/>
              <a:t>routes</a:t>
            </a:r>
            <a:r>
              <a:rPr lang="en"/>
              <a:t> to all the remote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Best Route to each remote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Verify and maintain router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Router learns about remote network from neighbour router or admini.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Routing Protocols</a:t>
            </a:r>
            <a:endParaRPr/>
          </a:p>
        </p:txBody>
      </p:sp>
      <p:sp>
        <p:nvSpPr>
          <p:cNvPr id="191" name="Google Shape;191;p37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Routed protocols and </a:t>
            </a:r>
            <a:r>
              <a:rPr lang="en"/>
              <a:t>Routing protocols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Routed protocols are used to send user data through the established network.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Routed protocols are assigned to interface with which packets can be delivered. E.g: IPv4 and IPv6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Routing protocols generate routing information for the networks, with which router route the packet through internetworks to destination. Eg: RIP, OSPF, EIGRP.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Once the routing information is set(Routing table are converged)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Routing Methods</a:t>
            </a:r>
            <a:endParaRPr/>
          </a:p>
        </p:txBody>
      </p:sp>
      <p:sp>
        <p:nvSpPr>
          <p:cNvPr id="197" name="Google Shape;197;p38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/>
              <a:t>Default Routing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lphaLcPeriod"/>
            </a:pPr>
            <a:r>
              <a:rPr lang="en"/>
              <a:t>One </a:t>
            </a:r>
            <a:r>
              <a:rPr lang="en"/>
              <a:t>single</a:t>
            </a:r>
            <a:r>
              <a:rPr lang="en"/>
              <a:t> exit point for a stub network(end of network beyond which there is no network eg. LAN).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It’s administrative distance is 0.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Static Routing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Network admin </a:t>
            </a:r>
            <a:r>
              <a:rPr lang="en"/>
              <a:t>manually</a:t>
            </a:r>
            <a:r>
              <a:rPr lang="en"/>
              <a:t> add routes in each router's routing table.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Administrative distance is 2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Pros: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No computation </a:t>
            </a:r>
            <a:r>
              <a:rPr lang="en"/>
              <a:t>overhead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Small network can be handled with static route using chip routers.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Less bandwidth consumption while using protocols.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Cons: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Topology must be known.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Any change in topology, need to modify routes on each router.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For large network topology it's not efficient.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Routing Methods</a:t>
            </a:r>
            <a:endParaRPr/>
          </a:p>
        </p:txBody>
      </p:sp>
      <p:sp>
        <p:nvSpPr>
          <p:cNvPr id="203" name="Google Shape;203;p39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/>
              <a:t>Dynamic Routing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Protocols runs on the routers and shares the routing information with their neighbour routers.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Two types of dynamic routing protocols: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/>
              <a:t>Interior Gateway Protocols (IGP) is used to exchange routing information in the same a</a:t>
            </a:r>
            <a:r>
              <a:rPr lang="en"/>
              <a:t>utonomous</a:t>
            </a:r>
            <a:r>
              <a:rPr lang="en"/>
              <a:t> system(AS). E</a:t>
            </a:r>
            <a:r>
              <a:rPr lang="en"/>
              <a:t>g: RIP, OSPF</a:t>
            </a:r>
            <a:endParaRPr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/>
              <a:t>Exterior Gateway Protocols (EGP) is  used to exchange routing information in the different autonomous system(AS). Eg: BGP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Dynamic routing protocol basics</a:t>
            </a:r>
            <a:endParaRPr/>
          </a:p>
        </p:txBody>
      </p:sp>
      <p:sp>
        <p:nvSpPr>
          <p:cNvPr id="209" name="Google Shape;209;p40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/>
              <a:t> Administrative distances (AD) of routing protocols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AutoNum type="alphaLcPeriod"/>
            </a:pPr>
            <a:r>
              <a:rPr lang="en"/>
              <a:t>AD is used to rate the trustworthiness of routing information.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does it impact on the routing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If get two advertised updates for same network from neighbor routers, then router will add the routing info with the lowest AD values.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If both the ADs are same then router will check for hop count and Link speed to select best path.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Dynamic routing protocol basics</a:t>
            </a:r>
            <a:endParaRPr/>
          </a:p>
        </p:txBody>
      </p:sp>
      <p:sp>
        <p:nvSpPr>
          <p:cNvPr id="215" name="Google Shape;215;p41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/>
              <a:t>Following table shows the AD value for routing protocols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6" name="Google Shape;216;p41"/>
          <p:cNvGraphicFramePr/>
          <p:nvPr/>
        </p:nvGraphicFramePr>
        <p:xfrm>
          <a:off x="1398000" y="115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{E69EF7C5-A1E7-47A0-8845-2F95ACCE9520}</a:tableStyleId>
              </a:tblPr>
              <a:tblGrid>
                <a:gridCol w="2873650"/>
                <a:gridCol w="2873650"/>
              </a:tblGrid>
              <a:tr h="41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Protocol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 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Connected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EIGRP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External BGP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OSPF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826650" y="0"/>
            <a:ext cx="74907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Dynamic routing protocol basics</a:t>
            </a:r>
            <a:endParaRPr/>
          </a:p>
        </p:txBody>
      </p:sp>
      <p:sp>
        <p:nvSpPr>
          <p:cNvPr id="222" name="Google Shape;222;p42"/>
          <p:cNvSpPr txBox="1"/>
          <p:nvPr>
            <p:ph idx="2" type="body"/>
          </p:nvPr>
        </p:nvSpPr>
        <p:spPr>
          <a:xfrm>
            <a:off x="826700" y="521100"/>
            <a:ext cx="74907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/>
              <a:t>Routing Protocol Clases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Distance Vector: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Best path for the remote network is chosen based on number of hops, link speed and direction to the remote network.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Distance vector routing protocol periodically sends entire routing table to directly connected neighbours. Eg: RIP, IGRP.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Link State: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These protocols are SPF (Shortest Path First Protocols).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Three Different Tables: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Table-1. Keeps the track of directly attached routers.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Table-2. Keeps the topology of entire network.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Table-3. Routing table.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Link state do not exchange routing tables periodically, instead it share link-state info, sends update using keepalive messages to maintain neighborship with the routers. Eg: OSPF, ISIS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